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805" r:id="rId2"/>
    <p:sldId id="806" r:id="rId3"/>
    <p:sldId id="816" r:id="rId4"/>
    <p:sldId id="872" r:id="rId5"/>
    <p:sldId id="858" r:id="rId6"/>
    <p:sldId id="873" r:id="rId7"/>
    <p:sldId id="874" r:id="rId8"/>
    <p:sldId id="875" r:id="rId9"/>
    <p:sldId id="876" r:id="rId10"/>
    <p:sldId id="869" r:id="rId11"/>
    <p:sldId id="877" r:id="rId12"/>
    <p:sldId id="878" r:id="rId13"/>
    <p:sldId id="879" r:id="rId14"/>
    <p:sldId id="880" r:id="rId15"/>
    <p:sldId id="881" r:id="rId16"/>
    <p:sldId id="882" r:id="rId17"/>
    <p:sldId id="883" r:id="rId18"/>
    <p:sldId id="884" r:id="rId19"/>
    <p:sldId id="885" r:id="rId20"/>
    <p:sldId id="886" r:id="rId21"/>
    <p:sldId id="887" r:id="rId22"/>
    <p:sldId id="888" r:id="rId23"/>
    <p:sldId id="889" r:id="rId24"/>
    <p:sldId id="890" r:id="rId25"/>
    <p:sldId id="891" r:id="rId26"/>
    <p:sldId id="892" r:id="rId27"/>
    <p:sldId id="893" r:id="rId28"/>
    <p:sldId id="894" r:id="rId29"/>
    <p:sldId id="895" r:id="rId30"/>
    <p:sldId id="896" r:id="rId31"/>
    <p:sldId id="897" r:id="rId32"/>
    <p:sldId id="898" r:id="rId33"/>
    <p:sldId id="899" r:id="rId34"/>
    <p:sldId id="900" r:id="rId35"/>
    <p:sldId id="901" r:id="rId36"/>
    <p:sldId id="902" r:id="rId37"/>
    <p:sldId id="903" r:id="rId38"/>
    <p:sldId id="904" r:id="rId39"/>
    <p:sldId id="905" r:id="rId40"/>
    <p:sldId id="813" r:id="rId41"/>
    <p:sldId id="812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C9C"/>
    <a:srgbClr val="91A3AD"/>
    <a:srgbClr val="EC1164"/>
    <a:srgbClr val="1A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1689334-E3D8-455D-AC6A-B6AB0B7C66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2026" autoAdjust="0"/>
  </p:normalViewPr>
  <p:slideViewPr>
    <p:cSldViewPr snapToGrid="0">
      <p:cViewPr varScale="1">
        <p:scale>
          <a:sx n="76" d="100"/>
          <a:sy n="76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3E8C-F892-4084-B8DB-C2A70542D1A9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B04F-7FFE-40CC-BCE1-84915818FAD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00" y="292781"/>
            <a:ext cx="11588600" cy="6272437"/>
          </a:xfrm>
          <a:prstGeom prst="rect">
            <a:avLst/>
          </a:prstGeom>
        </p:spPr>
      </p:pic>
      <p:pic>
        <p:nvPicPr>
          <p:cNvPr id="3" name="Imagem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961366" y="2854782"/>
            <a:ext cx="4269268" cy="1148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 hasCustomPrompt="1"/>
          </p:nvPr>
        </p:nvSpPr>
        <p:spPr>
          <a:xfrm>
            <a:off x="838198" y="3017044"/>
            <a:ext cx="10515600" cy="82391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pic>
        <p:nvPicPr>
          <p:cNvPr id="9" name="Imagem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97839" y="364886"/>
            <a:ext cx="1579539" cy="424896"/>
          </a:xfrm>
          <a:prstGeom prst="rect">
            <a:avLst/>
          </a:prstGeom>
        </p:spPr>
      </p:pic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0"/>
            <a:ext cx="11353798" cy="1685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2073528"/>
            <a:ext cx="10515600" cy="8239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2967290"/>
            <a:ext cx="10515600" cy="642143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16" name="Espaço Reservado para Texto 2"/>
          <p:cNvSpPr>
            <a:spLocks noGrp="1"/>
          </p:cNvSpPr>
          <p:nvPr>
            <p:ph type="body" idx="13" hasCustomPrompt="1"/>
          </p:nvPr>
        </p:nvSpPr>
        <p:spPr>
          <a:xfrm>
            <a:off x="831850" y="3960557"/>
            <a:ext cx="10515600" cy="642143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19075" y="6088030"/>
            <a:ext cx="33847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Fevereiro 2025 / versão 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87750"/>
            <a:ext cx="10515600" cy="9858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0" y="1493521"/>
            <a:ext cx="10515600" cy="4976730"/>
          </a:xfrm>
        </p:spPr>
        <p:txBody>
          <a:bodyPr/>
          <a:lstStyle>
            <a:lvl1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320" y="387750"/>
            <a:ext cx="121148" cy="988023"/>
          </a:xfrm>
          <a:prstGeom prst="rect">
            <a:avLst/>
          </a:prstGeom>
        </p:spPr>
      </p:pic>
      <p:pic>
        <p:nvPicPr>
          <p:cNvPr id="10" name="Imagem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199" y="2073528"/>
            <a:ext cx="11183471" cy="1234448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ítulo 1"/>
          <p:cNvSpPr txBox="1"/>
          <p:nvPr userDrawn="1"/>
        </p:nvSpPr>
        <p:spPr>
          <a:xfrm>
            <a:off x="838199" y="3357951"/>
            <a:ext cx="10699378" cy="123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2400" dirty="0">
                <a:effectLst/>
                <a:latin typeface="Arial" panose="020B0604020202020204" pitchFamily="34" charset="0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48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A1C1E"/>
                </a:solidFill>
              </a:defRPr>
            </a:lvl1pPr>
          </a:lstStyle>
          <a:p>
            <a:fld id="{3F951EF7-2A75-44A0-8045-6A6595E5FF16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QA/Tips/Doctype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t>1</a:t>
            </a:fld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 txBox="1"/>
          <p:nvPr/>
        </p:nvSpPr>
        <p:spPr>
          <a:xfrm>
            <a:off x="640080" y="320040"/>
            <a:ext cx="8939530" cy="3892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</a:pPr>
            <a:r>
              <a:rPr lang="pt-BR" sz="6600" b="0">
                <a:solidFill>
                  <a:schemeClr val="tx1">
                    <a:lumMod val="65000"/>
                    <a:lumOff val="35000"/>
                  </a:schemeClr>
                </a:solidFill>
                <a:ea typeface="DM Sans"/>
                <a:sym typeface="DM Sans"/>
              </a:rPr>
              <a:t>O planejamento e o design de páginas da internet, com a interação de mídias como textos, imagens, vídeos, sons e links para outras páginas web.</a:t>
            </a:r>
            <a:endParaRPr lang="pt-BR" sz="6600" b="0" kern="1200">
              <a:solidFill>
                <a:schemeClr val="tx1">
                  <a:lumMod val="65000"/>
                  <a:lumOff val="35000"/>
                </a:schemeClr>
              </a:solidFill>
              <a:ea typeface="DM Sans"/>
              <a:sym typeface="DM Sans"/>
            </a:endParaRPr>
          </a:p>
        </p:txBody>
      </p:sp>
      <p:sp>
        <p:nvSpPr>
          <p:cNvPr id="10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Google Shape;859;p224"/>
          <p:cNvSpPr txBox="1"/>
          <p:nvPr/>
        </p:nvSpPr>
        <p:spPr>
          <a:xfrm>
            <a:off x="839745" y="4821385"/>
            <a:ext cx="39936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Marie Quilly, 2014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016885"/>
            <a:ext cx="10515600" cy="1143635"/>
          </a:xfrm>
        </p:spPr>
        <p:txBody>
          <a:bodyPr>
            <a:normAutofit fontScale="90000"/>
          </a:bodyPr>
          <a:lstStyle/>
          <a:p>
            <a:r>
              <a:rPr lang="pt-BR" dirty="0"/>
              <a:t>3. Linguagens para o desenvolvimento web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11</a:t>
            </a:fld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Linguagens para o desenvolvimento web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68350" y="1566545"/>
            <a:ext cx="6781800" cy="4976495"/>
          </a:xfrm>
        </p:spPr>
        <p:txBody>
          <a:bodyPr>
            <a:normAutofit lnSpcReduction="20000"/>
          </a:bodyPr>
          <a:lstStyle/>
          <a:p>
            <a:pPr>
              <a:lnSpc>
                <a:spcPct val="110000"/>
              </a:lnSpc>
            </a:pPr>
            <a:r>
              <a:rPr lang="pt-BR" sz="2400" dirty="0"/>
              <a:t>Para o design e o desenvolvimento web existem diferentes linguagens, que nos permitem levar o design no papel (sketch) para uma estrutura que pode ser interpretada por um computador. Aqui, você verá três básicas: HTML, CSS e Javascript.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12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839335" y="1113790"/>
            <a:ext cx="6796405" cy="4976495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ea typeface="Helvetica Neue Light" panose="020B0604020202020204"/>
                <a:sym typeface="Helvetica Neue Light" panose="020B0604020202020204"/>
              </a:rPr>
              <a:t>É uma </a:t>
            </a:r>
            <a:r>
              <a:rPr lang="pt-BR" sz="2400" b="1">
                <a:solidFill>
                  <a:schemeClr val="dk1"/>
                </a:solidFill>
                <a:ea typeface="Helvetica Neue" panose="020B0604020202020204"/>
                <a:sym typeface="Helvetica Neue" panose="020B0604020202020204"/>
              </a:rPr>
              <a:t>“linguagem” de marcação de etiquetas</a:t>
            </a:r>
            <a:r>
              <a:rPr lang="pt-BR" sz="2400">
                <a:solidFill>
                  <a:schemeClr val="dk1"/>
                </a:solidFill>
                <a:ea typeface="Helvetica Neue Light" panose="020B0604020202020204"/>
                <a:sym typeface="Helvetica Neue Light" panose="020B0604020202020204"/>
              </a:rPr>
              <a:t> que permite criar documentos para a web.</a:t>
            </a:r>
            <a:r>
              <a:rPr lang="pt-BR" sz="2400">
                <a:solidFill>
                  <a:schemeClr val="dk1"/>
                </a:solidFill>
                <a:highlight>
                  <a:srgbClr val="EAFF6A"/>
                </a:highlight>
                <a:ea typeface="Helvetica Neue Light" panose="020B0604020202020204"/>
                <a:sym typeface="Helvetica Neue Light" panose="020B0604020202020204"/>
              </a:rPr>
              <a:t> </a:t>
            </a:r>
            <a:endParaRPr sz="2400">
              <a:solidFill>
                <a:schemeClr val="dk1"/>
              </a:solidFill>
              <a:highlight>
                <a:srgbClr val="EAFF6A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ea typeface="Helvetica Neue Light" panose="020B0604020202020204"/>
              <a:sym typeface="Helvetica Neue Light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ea typeface="Helvetica Neue Light" panose="020B0604020202020204"/>
                <a:sym typeface="Helvetica Neue Light" panose="020B0604020202020204"/>
              </a:rPr>
              <a:t>Durante o curso, vamos aprender sobre HTML, incluindo toda a sua estrutura e etiquetas (tags). Os seguintes termos serão de uso frequente:</a:t>
            </a:r>
            <a:endParaRPr sz="2400">
              <a:solidFill>
                <a:schemeClr val="dk1"/>
              </a:solidFill>
              <a:ea typeface="Helvetica Neue Light" panose="020B0604020202020204"/>
              <a:sym typeface="Helvetica Neue Light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ea typeface="Helvetica Neue Light" panose="020B0604020202020204"/>
              <a:sym typeface="Helvetica Neue Light" panose="020B0604020202020204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 panose="020B0604020202020204"/>
              <a:buChar char="✓"/>
            </a:pPr>
            <a:r>
              <a:rPr lang="pt-BR" sz="2400" b="1">
                <a:solidFill>
                  <a:schemeClr val="dk1"/>
                </a:solidFill>
                <a:ea typeface="Helvetica Neue" panose="020B0604020202020204"/>
                <a:sym typeface="Helvetica Neue" panose="020B0604020202020204"/>
              </a:rPr>
              <a:t>Tag.</a:t>
            </a:r>
            <a:endParaRPr sz="240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 panose="020B0604020202020204"/>
              <a:buChar char="✓"/>
            </a:pPr>
            <a:r>
              <a:rPr lang="pt-BR" sz="2400" b="1">
                <a:solidFill>
                  <a:schemeClr val="dk1"/>
                </a:solidFill>
                <a:ea typeface="Helvetica Neue" panose="020B0604020202020204"/>
                <a:sym typeface="Helvetica Neue" panose="020B0604020202020204"/>
              </a:rPr>
              <a:t>Atributo.</a:t>
            </a:r>
            <a:endParaRPr sz="240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 panose="020B0604020202020204"/>
              <a:buChar char="✓"/>
            </a:pPr>
            <a:r>
              <a:rPr lang="pt-BR" sz="2400" b="1">
                <a:solidFill>
                  <a:schemeClr val="dk1"/>
                </a:solidFill>
                <a:ea typeface="Helvetica Neue" panose="020B0604020202020204"/>
                <a:sym typeface="Helvetica Neue" panose="020B0604020202020204"/>
              </a:rPr>
              <a:t>Estrutura.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13</a:t>
            </a:fld>
            <a:endParaRPr lang="pt-BR" dirty="0"/>
          </a:p>
        </p:txBody>
      </p:sp>
      <p:pic>
        <p:nvPicPr>
          <p:cNvPr id="888" name="Google Shape;888;p228"/>
          <p:cNvPicPr preferRelativeResize="0"/>
          <p:nvPr/>
        </p:nvPicPr>
        <p:blipFill rotWithShape="1">
          <a:blip r:embed="rId2"/>
          <a:srcRect l="34103" r="34100"/>
          <a:stretch>
            <a:fillRect/>
          </a:stretch>
        </p:blipFill>
        <p:spPr>
          <a:xfrm>
            <a:off x="0" y="0"/>
            <a:ext cx="45605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704715" y="387985"/>
            <a:ext cx="6649085" cy="986155"/>
          </a:xfrm>
        </p:spPr>
        <p:txBody>
          <a:bodyPr>
            <a:normAutofit/>
          </a:bodyPr>
          <a:lstStyle/>
          <a:p>
            <a:r>
              <a:rPr lang="pt-BR" dirty="0"/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14</a:t>
            </a:fld>
            <a:endParaRPr lang="pt-BR" dirty="0"/>
          </a:p>
        </p:txBody>
      </p:sp>
      <p:pic>
        <p:nvPicPr>
          <p:cNvPr id="895" name="Google Shape;895;p229"/>
          <p:cNvPicPr preferRelativeResize="0"/>
          <p:nvPr/>
        </p:nvPicPr>
        <p:blipFill rotWithShape="1">
          <a:blip r:embed="rId2"/>
          <a:srcRect l="343" t="438" r="4245"/>
          <a:stretch>
            <a:fillRect/>
          </a:stretch>
        </p:blipFill>
        <p:spPr>
          <a:xfrm>
            <a:off x="0" y="22860"/>
            <a:ext cx="6096000" cy="67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29"/>
          <p:cNvSpPr txBox="1"/>
          <p:nvPr/>
        </p:nvSpPr>
        <p:spPr>
          <a:xfrm>
            <a:off x="6193790" y="700405"/>
            <a:ext cx="5874385" cy="608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Bem-vindos(as) ao Web Design</a:t>
            </a:r>
            <a:endParaRPr sz="32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a força esteja com você!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Início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Blog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Contatos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Sobre o(a) professor(a)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O(A) professor(a) explica, faz e vocês praticam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Sobre vocês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Aprenderam a elaborar uma página web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15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704715" y="387985"/>
            <a:ext cx="6649085" cy="986155"/>
          </a:xfrm>
        </p:spPr>
        <p:txBody>
          <a:bodyPr>
            <a:normAutofit/>
          </a:bodyPr>
          <a:lstStyle/>
          <a:p>
            <a:r>
              <a:rPr lang="pt-BR" dirty="0"/>
              <a:t>CSS</a:t>
            </a:r>
          </a:p>
        </p:txBody>
      </p:sp>
      <p:pic>
        <p:nvPicPr>
          <p:cNvPr id="904" name="Google Shape;904;p230"/>
          <p:cNvPicPr preferRelativeResize="0"/>
          <p:nvPr/>
        </p:nvPicPr>
        <p:blipFill rotWithShape="1">
          <a:blip r:embed="rId2"/>
          <a:srcRect l="28575" r="28575"/>
          <a:stretch>
            <a:fillRect/>
          </a:stretch>
        </p:blipFill>
        <p:spPr>
          <a:xfrm>
            <a:off x="0" y="0"/>
            <a:ext cx="47040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230"/>
          <p:cNvSpPr txBox="1"/>
          <p:nvPr/>
        </p:nvSpPr>
        <p:spPr>
          <a:xfrm>
            <a:off x="4909185" y="1285240"/>
            <a:ext cx="7141210" cy="55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CSS permite controlar a aparência de uma página web.</a:t>
            </a:r>
            <a:endParaRPr sz="22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 panose="020B0604020202020204" pitchFamily="34" charset="0"/>
              <a:ea typeface="Helvetica Neue Light" panose="020B0604020202020204"/>
              <a:cs typeface="Arial" panose="020B0604020202020204" pitchFamily="34" charset="0"/>
              <a:sym typeface="Helvetica Neue Light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CSS, em português “folhas de estilo em cascata”, é uma </a:t>
            </a: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linguagem de estilização visual</a:t>
            </a: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utilizada para definir e criar a apresentação de uma página estruturado, escrita em uma linguagem de marcação.</a:t>
            </a: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Alguns termos que utilizaremos serão:</a:t>
            </a: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 panose="020B0604020202020204" pitchFamily="34" charset="0"/>
              <a:ea typeface="Helvetica Neue Light" panose="020B0604020202020204"/>
              <a:cs typeface="Arial" panose="020B0604020202020204" pitchFamily="34" charset="0"/>
              <a:sym typeface="Helvetica Neue Light" panose="020B0604020202020204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Estilo.</a:t>
            </a:r>
            <a:endParaRPr sz="22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Medidas.</a:t>
            </a:r>
            <a:endParaRPr sz="22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Cor.</a:t>
            </a:r>
            <a:endParaRPr sz="22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Fonte.</a:t>
            </a:r>
            <a:endParaRPr sz="22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Arial" panose="020B0604020202020204" pitchFamily="34" charset="0"/>
              <a:ea typeface="Helvetica Neue" panose="020B0604020202020204"/>
              <a:cs typeface="Arial" panose="020B0604020202020204" pitchFamily="34" charset="0"/>
              <a:sym typeface="Helvetica Neue" panose="020B060402020202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Arial" panose="020B0604020202020204" pitchFamily="34" charset="0"/>
              <a:ea typeface="Helvetica Neue" panose="020B0604020202020204"/>
              <a:cs typeface="Arial" panose="020B0604020202020204" pitchFamily="34" charset="0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16</a:t>
            </a:fld>
            <a:endParaRPr lang="pt-BR" dirty="0"/>
          </a:p>
        </p:txBody>
      </p:sp>
      <p:pic>
        <p:nvPicPr>
          <p:cNvPr id="910" name="Google Shape;910;p2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40710" y="4656455"/>
            <a:ext cx="1640205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31"/>
          <p:cNvPicPr preferRelativeResize="0"/>
          <p:nvPr/>
        </p:nvPicPr>
        <p:blipFill rotWithShape="1">
          <a:blip r:embed="rId3"/>
          <a:srcRect b="22203"/>
          <a:stretch>
            <a:fillRect/>
          </a:stretch>
        </p:blipFill>
        <p:spPr>
          <a:xfrm>
            <a:off x="0" y="0"/>
            <a:ext cx="6193155" cy="685736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231"/>
          <p:cNvSpPr txBox="1"/>
          <p:nvPr/>
        </p:nvSpPr>
        <p:spPr>
          <a:xfrm>
            <a:off x="464820" y="2157095"/>
            <a:ext cx="5172710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highlight>
                  <a:srgbClr val="1ABC9C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Que a força esteja com você!</a:t>
            </a:r>
            <a:endParaRPr sz="800" b="0" i="0" u="none" strike="noStrike" cap="none">
              <a:solidFill>
                <a:srgbClr val="FFFFFF"/>
              </a:solidFill>
              <a:highlight>
                <a:srgbClr val="1ABC9C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3" name="Google Shape;913;p231"/>
          <p:cNvSpPr txBox="1"/>
          <p:nvPr/>
        </p:nvSpPr>
        <p:spPr>
          <a:xfrm>
            <a:off x="554990" y="3916045"/>
            <a:ext cx="5173345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pt-BR" sz="2000" b="1" i="0" u="none" strike="noStrike" cap="none">
                <a:solidFill>
                  <a:srgbClr val="296155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SOBRE O(A) PROFESSOR(A)</a:t>
            </a:r>
          </a:p>
        </p:txBody>
      </p:sp>
      <p:sp>
        <p:nvSpPr>
          <p:cNvPr id="914" name="Google Shape;914;p231"/>
          <p:cNvSpPr txBox="1"/>
          <p:nvPr/>
        </p:nvSpPr>
        <p:spPr>
          <a:xfrm>
            <a:off x="577215" y="4586605"/>
            <a:ext cx="5172710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pt-BR" sz="1400" b="0" i="0" u="none" strike="noStrike" cap="none">
                <a:solidFill>
                  <a:srgbClr val="296155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O(A) professor(a) explica, faz e vocês praticam</a:t>
            </a:r>
          </a:p>
        </p:txBody>
      </p:sp>
      <p:sp>
        <p:nvSpPr>
          <p:cNvPr id="4" name="Google Shape;917;p231"/>
          <p:cNvSpPr txBox="1"/>
          <p:nvPr/>
        </p:nvSpPr>
        <p:spPr>
          <a:xfrm>
            <a:off x="709930" y="5675630"/>
            <a:ext cx="5172710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pt-BR" b="0" i="0" u="none" strike="noStrike" cap="none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Aprenderam a elaborar uma página web</a:t>
            </a:r>
          </a:p>
        </p:txBody>
      </p:sp>
      <p:sp>
        <p:nvSpPr>
          <p:cNvPr id="916" name="Google Shape;916;p231"/>
          <p:cNvSpPr txBox="1"/>
          <p:nvPr/>
        </p:nvSpPr>
        <p:spPr>
          <a:xfrm>
            <a:off x="465455" y="5594350"/>
            <a:ext cx="53022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pt-BR" sz="2400" b="1" i="0" u="none" strike="noStrike" cap="none">
                <a:solidFill>
                  <a:srgbClr val="296155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SOBRE VOCÊS   </a:t>
            </a:r>
          </a:p>
        </p:txBody>
      </p:sp>
      <p:sp>
        <p:nvSpPr>
          <p:cNvPr id="917" name="Google Shape;917;p231"/>
          <p:cNvSpPr txBox="1"/>
          <p:nvPr/>
        </p:nvSpPr>
        <p:spPr>
          <a:xfrm>
            <a:off x="709930" y="6285230"/>
            <a:ext cx="5172710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pt-BR" sz="1400" b="0" i="0" u="none" strike="noStrike" cap="none">
                <a:solidFill>
                  <a:srgbClr val="296155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Aprenderam a elaborar uma página web</a:t>
            </a:r>
          </a:p>
        </p:txBody>
      </p:sp>
      <p:sp>
        <p:nvSpPr>
          <p:cNvPr id="918" name="Google Shape;918;p231"/>
          <p:cNvSpPr txBox="1"/>
          <p:nvPr/>
        </p:nvSpPr>
        <p:spPr>
          <a:xfrm>
            <a:off x="506730" y="56515"/>
            <a:ext cx="149288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highlight>
                  <a:srgbClr val="0F404B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WEB DESIGN</a:t>
            </a:r>
          </a:p>
        </p:txBody>
      </p:sp>
      <p:sp>
        <p:nvSpPr>
          <p:cNvPr id="919" name="Google Shape;919;p231"/>
          <p:cNvSpPr txBox="1"/>
          <p:nvPr/>
        </p:nvSpPr>
        <p:spPr>
          <a:xfrm>
            <a:off x="4963795" y="85090"/>
            <a:ext cx="91884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highlight>
                  <a:srgbClr val="0F404B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CONTATOS</a:t>
            </a:r>
          </a:p>
        </p:txBody>
      </p:sp>
      <p:sp>
        <p:nvSpPr>
          <p:cNvPr id="921" name="Google Shape;921;p231"/>
          <p:cNvSpPr/>
          <p:nvPr/>
        </p:nvSpPr>
        <p:spPr>
          <a:xfrm>
            <a:off x="554990" y="1833245"/>
            <a:ext cx="4927600" cy="41529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231"/>
          <p:cNvSpPr txBox="1"/>
          <p:nvPr/>
        </p:nvSpPr>
        <p:spPr>
          <a:xfrm>
            <a:off x="464820" y="2075180"/>
            <a:ext cx="5677535" cy="63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pt-BR" sz="3000" b="1" i="0" u="none" strike="noStrike" cap="none">
                <a:solidFill>
                  <a:srgbClr val="FFFFFF"/>
                </a:solidFill>
                <a:highlight>
                  <a:srgbClr val="1ABC9C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BEM-VINDOS(A) AO WEB DESIGN</a:t>
            </a:r>
          </a:p>
        </p:txBody>
      </p:sp>
      <p:sp>
        <p:nvSpPr>
          <p:cNvPr id="2" name="Google Shape;897;p229"/>
          <p:cNvSpPr txBox="1"/>
          <p:nvPr/>
        </p:nvSpPr>
        <p:spPr>
          <a:xfrm>
            <a:off x="6193790" y="700405"/>
            <a:ext cx="5874385" cy="608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Bem-vindos(as) ao Web Design</a:t>
            </a:r>
            <a:endParaRPr sz="32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a força esteja com você!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Início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Blog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●"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Contatos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Sobre o(a) professor(a)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O(A) professor(a) explica, faz e vocês praticam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b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4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Sobre vocês</a:t>
            </a:r>
            <a:endParaRPr sz="2400" b="1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pt-BR" sz="200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Aprenderam a elaborar uma página web</a:t>
            </a:r>
            <a:endParaRPr sz="200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914;p231"/>
          <p:cNvSpPr txBox="1"/>
          <p:nvPr/>
        </p:nvSpPr>
        <p:spPr>
          <a:xfrm>
            <a:off x="508635" y="2911475"/>
            <a:ext cx="5172710" cy="412115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pt-BR" sz="1400" b="0" i="0" u="none" strike="noStrike" cap="none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Que a força esteja com você!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17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052060" y="387985"/>
            <a:ext cx="6301740" cy="986155"/>
          </a:xfrm>
        </p:spPr>
        <p:txBody>
          <a:bodyPr>
            <a:normAutofit/>
          </a:bodyPr>
          <a:lstStyle/>
          <a:p>
            <a:r>
              <a:rPr lang="pt-BR" dirty="0"/>
              <a:t>JavaScript</a:t>
            </a:r>
          </a:p>
        </p:txBody>
      </p:sp>
      <p:sp>
        <p:nvSpPr>
          <p:cNvPr id="905" name="Google Shape;905;p230"/>
          <p:cNvSpPr txBox="1"/>
          <p:nvPr/>
        </p:nvSpPr>
        <p:spPr>
          <a:xfrm>
            <a:off x="4909185" y="1285240"/>
            <a:ext cx="7141210" cy="55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Java Script adiciona movimento às páginas web.</a:t>
            </a: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completar a tríade do desenvolvimento web temos o JavaScript, a única </a:t>
            </a:r>
            <a:r>
              <a:rPr lang="pt-BR" sz="2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linguagem de programação</a:t>
            </a: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das 3 tecnologias citadas.</a:t>
            </a: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 permite criar conteúdos que se atualizam de forma dinâmica e animada, dando vida às aplicações que antes eram apenas estruturadas de forma estática com HTML e CSS.</a:t>
            </a:r>
            <a:endParaRPr sz="22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Arial" panose="020B0604020202020204" pitchFamily="34" charset="0"/>
              <a:ea typeface="Helvetica Neue" panose="020B0604020202020204"/>
              <a:cs typeface="Arial" panose="020B0604020202020204" pitchFamily="34" charset="0"/>
              <a:sym typeface="Helvetica Neue" panose="020B060402020202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Arial" panose="020B0604020202020204" pitchFamily="34" charset="0"/>
              <a:ea typeface="Helvetica Neue" panose="020B0604020202020204"/>
              <a:cs typeface="Arial" panose="020B0604020202020204" pitchFamily="34" charset="0"/>
              <a:sym typeface="Helvetica Neue" panose="020B0604020202020204"/>
            </a:endParaRPr>
          </a:p>
        </p:txBody>
      </p:sp>
      <p:pic>
        <p:nvPicPr>
          <p:cNvPr id="927" name="Google Shape;927;p232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 l="9819" r="9819"/>
          <a:stretch>
            <a:fillRect/>
          </a:stretch>
        </p:blipFill>
        <p:spPr>
          <a:xfrm>
            <a:off x="0" y="0"/>
            <a:ext cx="4909185" cy="685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18</a:t>
            </a:fld>
            <a:endParaRPr lang="pt-BR" dirty="0"/>
          </a:p>
        </p:txBody>
      </p:sp>
      <p:sp>
        <p:nvSpPr>
          <p:cNvPr id="937" name="Google Shape;937;p233"/>
          <p:cNvSpPr txBox="1"/>
          <p:nvPr/>
        </p:nvSpPr>
        <p:spPr>
          <a:xfrm>
            <a:off x="1108710" y="4037330"/>
            <a:ext cx="6452870" cy="19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pt-BR" sz="16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HTML é o esqueleto, composto dos ossos que o sustenta. </a:t>
            </a:r>
            <a:endParaRPr sz="16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 sz="16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pt-BR" sz="16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CSS é a pele, o cabelo e as roupas, criando o visual da pessoa. </a:t>
            </a:r>
            <a:endParaRPr sz="16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 sz="1600" b="1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pt-BR" sz="16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JavaScript é o músculo, que dá movimento ao corpo.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938" name="Google Shape;938;p233" descr="https://www.alura.com.br/artigos/assets/html-css-js/imagem-4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80960" y="1724660"/>
            <a:ext cx="4264025" cy="3408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33"/>
          <p:cNvSpPr txBox="1"/>
          <p:nvPr/>
        </p:nvSpPr>
        <p:spPr>
          <a:xfrm>
            <a:off x="1137720" y="1652615"/>
            <a:ext cx="4987200" cy="177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Usando o corpo humano como exemplo para entender melhor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016885"/>
            <a:ext cx="10515600" cy="1143635"/>
          </a:xfrm>
        </p:spPr>
        <p:txBody>
          <a:bodyPr>
            <a:normAutofit/>
          </a:bodyPr>
          <a:lstStyle/>
          <a:p>
            <a:r>
              <a:rPr lang="pt-BR" dirty="0"/>
              <a:t>4. Ferramentas a serem utilizadas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19</a:t>
            </a:fld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Software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Front-end Design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/>
              <a:t>Prof. Lucas Silva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</a:t>
            </a:fld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Navegadores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20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751330"/>
            <a:ext cx="8392160" cy="16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</a:t>
            </a:r>
            <a:r>
              <a:rPr lang="pt-BR" sz="2800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testar o seu site</a:t>
            </a: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você precisará de vários navegadores, a fim de verificar se eles suportam as tags aplicadas ao design. Os mais comuns são:</a:t>
            </a:r>
          </a:p>
        </p:txBody>
      </p:sp>
      <p:pic>
        <p:nvPicPr>
          <p:cNvPr id="960" name="Google Shape;960;p2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3558540"/>
            <a:ext cx="2676525" cy="7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200" y="4241165"/>
            <a:ext cx="2676525" cy="80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236" descr="Safari web browser advantages, disadvantages, review &amp; features | Science  on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26560" y="3993515"/>
            <a:ext cx="1372235" cy="1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3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095115" y="3451225"/>
            <a:ext cx="2676525" cy="78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Editores de Texto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21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751330"/>
            <a:ext cx="8392160" cy="463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São programas que permitem criar ou escrever código-fonte (HTML, CSS, PHP, JavaScript) para seus projetos. Por serem dinâmicos, são ideais para quando você desenvolve com várias linguagens de programação. Alguns deles são: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 Studio Code.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Sublime Text.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Atom.</a:t>
            </a:r>
          </a:p>
        </p:txBody>
      </p:sp>
      <p:pic>
        <p:nvPicPr>
          <p:cNvPr id="970" name="Google Shape;970;p237" descr="6 Visual code extensions to improve your python code"/>
          <p:cNvPicPr preferRelativeResize="0"/>
          <p:nvPr/>
        </p:nvPicPr>
        <p:blipFill rotWithShape="1">
          <a:blip r:embed="rId2"/>
          <a:srcRect l="8197" r="11273"/>
          <a:stretch>
            <a:fillRect/>
          </a:stretch>
        </p:blipFill>
        <p:spPr>
          <a:xfrm>
            <a:off x="5234701" y="4827905"/>
            <a:ext cx="967250" cy="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8273" y="4827905"/>
            <a:ext cx="800401" cy="8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35000" y="4777693"/>
            <a:ext cx="900826" cy="9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22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751330"/>
            <a:ext cx="8392160" cy="265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a prática de rastrear e gerenciar as alterações em um código de software.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Git.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GitHub.</a:t>
            </a:r>
          </a:p>
        </p:txBody>
      </p:sp>
      <p:pic>
        <p:nvPicPr>
          <p:cNvPr id="979" name="Google Shape;979;p238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 l="3253" t="15872" r="4325" b="21565"/>
          <a:stretch>
            <a:fillRect/>
          </a:stretch>
        </p:blipFill>
        <p:spPr>
          <a:xfrm>
            <a:off x="3907790" y="3178810"/>
            <a:ext cx="5935345" cy="193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016885"/>
            <a:ext cx="10515600" cy="1143635"/>
          </a:xfrm>
        </p:spPr>
        <p:txBody>
          <a:bodyPr>
            <a:normAutofit/>
          </a:bodyPr>
          <a:lstStyle/>
          <a:p>
            <a:r>
              <a:rPr lang="pt-BR" dirty="0"/>
              <a:t>5. Primeiros passos com HTML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23</a:t>
            </a:fld>
            <a:endParaRPr lang="pt-B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Convenção de Arquivos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24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751330"/>
            <a:ext cx="10376535" cy="463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devem ter espaços, acentos, nem símbolos ou se forem várias palavras, use traços “ - “ ou “ _ “ ex.: “minha-pagina-web”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Devem ser escritos em letras minúsculas.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Devem ter a extensão “.html” (é a forma que o servidor web sabe que se trata de um documento web).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Atenção: ao salvar arquivos no Windows, verifique se eles não foram salvos com a extensão de arquivo dupla (arquivo.html.txt).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Documento pré-determinado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25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416050"/>
            <a:ext cx="5430520" cy="414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o arquivo que é carregado quando você ainda não fez nenhum link (por exemplo, ao solicitar www.fiap.com.br não diz qual arquivo você deseja).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 ser chamado de index.html, pois é o nome padronizado. </a:t>
            </a:r>
          </a:p>
        </p:txBody>
      </p:sp>
      <p:pic>
        <p:nvPicPr>
          <p:cNvPr id="502" name="Google Shape;502;p150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 b="47349"/>
          <a:stretch>
            <a:fillRect/>
          </a:stretch>
        </p:blipFill>
        <p:spPr>
          <a:xfrm>
            <a:off x="6383655" y="1941830"/>
            <a:ext cx="5808345" cy="297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Tags HTML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26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31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tags HTML são delimitadas por um início e um final de cada elemento. 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que está dentro da tag (o conteúdo) é o que você está formatando.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Cada tag é um jogo de pares: uma tag se abre, outra se fecha. </a:t>
            </a:r>
          </a:p>
        </p:txBody>
      </p:sp>
      <p:graphicFrame>
        <p:nvGraphicFramePr>
          <p:cNvPr id="517" name="Google Shape;517;p152"/>
          <p:cNvGraphicFramePr>
            <a:graphicFrameLocks noGrp="1"/>
          </p:cNvGraphicFramePr>
          <p:nvPr>
            <p:ph idx="1"/>
          </p:nvPr>
        </p:nvGraphicFramePr>
        <p:xfrm>
          <a:off x="4676140" y="4713605"/>
          <a:ext cx="2636520" cy="1618615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263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tag</a:t>
                      </a: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 sz="24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   Conteúdo</a:t>
                      </a:r>
                      <a:endParaRPr sz="24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&lt;/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tag</a:t>
                      </a: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das tags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27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31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Todas as tags aceitam atributos: 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Qualquer característica que possa ser diferente de uma tag para outra.  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valor será colocado entre aspas e cada uma pode ter mais de um atributo separado por espaços. Os atibutos vão apenas na tag de abertura. </a:t>
            </a:r>
          </a:p>
        </p:txBody>
      </p:sp>
      <p:graphicFrame>
        <p:nvGraphicFramePr>
          <p:cNvPr id="517" name="Google Shape;517;p152"/>
          <p:cNvGraphicFramePr>
            <a:graphicFrameLocks noGrp="1"/>
          </p:cNvGraphicFramePr>
          <p:nvPr>
            <p:ph idx="1"/>
          </p:nvPr>
        </p:nvGraphicFramePr>
        <p:xfrm>
          <a:off x="2385695" y="4902200"/>
          <a:ext cx="7947660" cy="1618615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794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tag </a:t>
                      </a:r>
                      <a:r>
                        <a:rPr lang="pt-BR" sz="2400" i="1">
                          <a:solidFill>
                            <a:srgbClr val="50FA7B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atributo1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=</a:t>
                      </a:r>
                      <a:r>
                        <a:rPr lang="pt-BR" sz="24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2400">
                          <a:solidFill>
                            <a:srgbClr val="F1FA8C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valor1</a:t>
                      </a:r>
                      <a:r>
                        <a:rPr lang="pt-BR" sz="24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</a:t>
                      </a:r>
                      <a:r>
                        <a:rPr lang="pt-BR" sz="2400" i="1">
                          <a:solidFill>
                            <a:srgbClr val="50FA7B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atributo2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=</a:t>
                      </a:r>
                      <a:r>
                        <a:rPr lang="pt-BR" sz="24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2400">
                          <a:solidFill>
                            <a:srgbClr val="F1FA8C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valor2</a:t>
                      </a:r>
                      <a:r>
                        <a:rPr lang="pt-BR" sz="24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 sz="24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   Conteúdo</a:t>
                      </a:r>
                      <a:endParaRPr sz="24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&lt;/</a:t>
                      </a:r>
                      <a:r>
                        <a:rPr lang="pt-BR" sz="24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tag</a:t>
                      </a:r>
                      <a:r>
                        <a:rPr lang="pt-BR" sz="24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Agrupar tags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28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216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possível colocar uma tag dentro da outra, aliás, isso é mais comum do que parece. </a:t>
            </a:r>
          </a:p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mais importante a lembrar é que: sempre fecham na ordem inversa à abertura.</a:t>
            </a:r>
          </a:p>
        </p:txBody>
      </p:sp>
      <p:pic>
        <p:nvPicPr>
          <p:cNvPr id="533" name="Google Shape;533;p154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48485" y="3912235"/>
            <a:ext cx="72390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do Código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29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216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importante manter a ordem dentro do código e incorporar boas práticas: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Indentação ou controle de tabulações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Bloco de código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Histórico da Internet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</a:t>
            </a:fld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Fechamento de tags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30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414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tags com fechamento obrigatório iniciam e encerram um conteúdo que estará contido entre sua abertura e seu fechamento, geralmente um texto ou outras tags.</a:t>
            </a:r>
          </a:p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8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8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tags com auto fechamento (self-closing) não precisam da tag de fechamento, apenas inserimos uma barra ao final da tag de abertura. Servem, entre outras coisas, para incluir elementos como imagens, linhas, entre outros.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Fechamento de tags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31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315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No exemplo, temos uma tag com fechamento obrigatório chamada parágrafo &lt;p&gt;&lt;/p&gt;, que engloba um texto e uma tag com auto fechamento (self-closing) &lt;hr/&gt; para incluir uma linha horizontal. </a:t>
            </a:r>
          </a:p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símbolo “/” é utilizado para fechar as tags. Nas tags com fechamento obrigatório é colocado após o símbolo “&lt;”, enquanto que nas self-closing é colocado antes do símbolo “&gt;”. </a:t>
            </a:r>
          </a:p>
        </p:txBody>
      </p:sp>
      <p:graphicFrame>
        <p:nvGraphicFramePr>
          <p:cNvPr id="553" name="Google Shape;553;p157"/>
          <p:cNvGraphicFramePr>
            <a:graphicFrameLocks noGrp="1"/>
          </p:cNvGraphicFramePr>
          <p:nvPr>
            <p:ph idx="1"/>
          </p:nvPr>
        </p:nvGraphicFramePr>
        <p:xfrm>
          <a:off x="838200" y="4959986"/>
          <a:ext cx="10515600" cy="1390015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9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p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&gt;Este é um parágrafo com texto em seu interior - Tag com fechamento obrigatório &lt;/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p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 sz="18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endParaRPr sz="700"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hr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/&gt; </a:t>
                      </a:r>
                      <a:r>
                        <a:rPr lang="pt-BR" sz="1800">
                          <a:solidFill>
                            <a:srgbClr val="6272A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&lt;!-- Esta é uma linha horizontal - Tag com auto fechamento --&gt;</a:t>
                      </a:r>
                      <a:endParaRPr sz="1800">
                        <a:solidFill>
                          <a:srgbClr val="CCCCCC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Tags com auto fechamento no HTML 5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32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376535" cy="145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Deixou de ser obrigatório colocar o símbolo “ / ”.  Por exemplo, &lt;img src=””&gt; funcionará corretamente e o mesmo acontecerá com &lt;br&gt;, &lt;hr&gt;, as meta tags.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Doctype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33</a:t>
            </a:fld>
            <a:endParaRPr lang="pt-BR" dirty="0"/>
          </a:p>
        </p:txBody>
      </p:sp>
      <p:sp>
        <p:nvSpPr>
          <p:cNvPr id="959" name="Google Shape;959;p236"/>
          <p:cNvSpPr txBox="1"/>
          <p:nvPr/>
        </p:nvSpPr>
        <p:spPr>
          <a:xfrm>
            <a:off x="838200" y="1562100"/>
            <a:ext cx="10636885" cy="187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Quando você escreve seu documento HTML, a primeira coisa a fazer é escrever o DOCTYPE, que declara o tipo de documento. Ou seja, serve para indicar que seu documento está escrito seguindo a estrutura determinada por um DTD específico. Um DTD é a definição do tipo de documento. </a:t>
            </a:r>
          </a:p>
        </p:txBody>
      </p:sp>
      <p:graphicFrame>
        <p:nvGraphicFramePr>
          <p:cNvPr id="567" name="Google Shape;567;p159"/>
          <p:cNvGraphicFramePr/>
          <p:nvPr/>
        </p:nvGraphicFramePr>
        <p:xfrm>
          <a:off x="1026160" y="4016375"/>
          <a:ext cx="4173855" cy="789940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417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32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&lt;!</a:t>
                      </a:r>
                      <a:r>
                        <a:rPr lang="pt-BR" sz="32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DOCTYPE</a:t>
                      </a:r>
                      <a:r>
                        <a:rPr lang="pt-BR" sz="32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</a:t>
                      </a:r>
                      <a:r>
                        <a:rPr lang="pt-BR" sz="3200" i="1">
                          <a:solidFill>
                            <a:srgbClr val="50FA7B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html</a:t>
                      </a:r>
                      <a:r>
                        <a:rPr lang="pt-BR" sz="32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8" name="Google Shape;568;p159"/>
          <p:cNvSpPr txBox="1"/>
          <p:nvPr/>
        </p:nvSpPr>
        <p:spPr>
          <a:xfrm>
            <a:off x="1026435" y="5209660"/>
            <a:ext cx="54249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pt-BR" b="1" i="0" u="none" strike="noStrike" cap="none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  <a:hlinkClick r:id="rId2"/>
              </a:rPr>
              <a:t>https://www.w3.org/QA/Tips/Doctype.html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Básica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34</a:t>
            </a:fld>
            <a:endParaRPr lang="pt-BR" dirty="0"/>
          </a:p>
        </p:txBody>
      </p:sp>
      <p:sp>
        <p:nvSpPr>
          <p:cNvPr id="847" name="Google Shape;847;p222"/>
          <p:cNvSpPr/>
          <p:nvPr/>
        </p:nvSpPr>
        <p:spPr>
          <a:xfrm>
            <a:off x="838200" y="1852295"/>
            <a:ext cx="5368290" cy="348678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/>
          <a:lstStyle/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&lt;html&gt;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tag inicial que define que o documento está sob o padrão HTML. Abre e fecha, portanto, é fundamental não esquecer a tag &lt;/html&gt; ao finalizar o documento, caso contrário não carregará corretamente o conteúdo do meu site. </a:t>
            </a:r>
          </a:p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A tag &lt;html&gt; é dividida em 2 blocos: &lt;head&gt; e &lt;body&gt;.</a:t>
            </a:r>
          </a:p>
        </p:txBody>
      </p:sp>
      <p:sp>
        <p:nvSpPr>
          <p:cNvPr id="848" name="Google Shape;848;p222"/>
          <p:cNvSpPr/>
          <p:nvPr/>
        </p:nvSpPr>
        <p:spPr>
          <a:xfrm>
            <a:off x="6652260" y="1858645"/>
            <a:ext cx="4958715" cy="410146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/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favicon é um pequeno ícone que identifica um site quando ele está aberto em uma aba ou quando está salvo como um favorito.</a:t>
            </a:r>
          </a:p>
        </p:txBody>
      </p:sp>
      <p:pic>
        <p:nvPicPr>
          <p:cNvPr id="2" name="Imagem 1" descr="Captur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790" y="3558540"/>
            <a:ext cx="4500880" cy="1214120"/>
          </a:xfrm>
          <a:prstGeom prst="rect">
            <a:avLst/>
          </a:prstGeom>
        </p:spPr>
      </p:pic>
      <p:graphicFrame>
        <p:nvGraphicFramePr>
          <p:cNvPr id="584" name="Google Shape;584;p161"/>
          <p:cNvGraphicFramePr>
            <a:graphicFrameLocks noGrp="1"/>
          </p:cNvGraphicFramePr>
          <p:nvPr>
            <p:ph idx="1"/>
          </p:nvPr>
        </p:nvGraphicFramePr>
        <p:xfrm>
          <a:off x="6955790" y="4933950"/>
          <a:ext cx="4860290" cy="499745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486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link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</a:t>
                      </a:r>
                      <a:r>
                        <a:rPr lang="pt-BR" sz="1800" i="1">
                          <a:solidFill>
                            <a:srgbClr val="50FA7B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rel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=</a:t>
                      </a:r>
                      <a:r>
                        <a:rPr lang="pt-BR" sz="18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1800">
                          <a:solidFill>
                            <a:srgbClr val="F1FA8C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shortcut icon</a:t>
                      </a:r>
                      <a:r>
                        <a:rPr lang="pt-BR" sz="18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</a:t>
                      </a:r>
                      <a:r>
                        <a:rPr lang="pt-BR" sz="1800" i="1">
                          <a:solidFill>
                            <a:srgbClr val="50FA7B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href</a:t>
                      </a:r>
                      <a:r>
                        <a:rPr lang="pt-BR" sz="1800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=</a:t>
                      </a:r>
                      <a:r>
                        <a:rPr lang="pt-BR" sz="18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1800">
                          <a:solidFill>
                            <a:srgbClr val="F1FA8C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imagem.png</a:t>
                      </a:r>
                      <a:r>
                        <a:rPr lang="pt-BR" sz="1800">
                          <a:solidFill>
                            <a:srgbClr val="E9F28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"</a:t>
                      </a:r>
                      <a:r>
                        <a:rPr lang="pt-BR" sz="1800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Básica - &lt;head&gt;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35</a:t>
            </a:fld>
            <a:endParaRPr lang="pt-BR" dirty="0"/>
          </a:p>
        </p:txBody>
      </p:sp>
      <p:sp>
        <p:nvSpPr>
          <p:cNvPr id="847" name="Google Shape;847;p222"/>
          <p:cNvSpPr/>
          <p:nvPr/>
        </p:nvSpPr>
        <p:spPr>
          <a:xfrm>
            <a:off x="838200" y="1852295"/>
            <a:ext cx="5368290" cy="348678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/>
          <a:lstStyle/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&lt;title&gt;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essa tag define o título da página, que será visualizado na aba do navegador.</a:t>
            </a:r>
          </a:p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&lt;meta&gt;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tag utilizada para adicionar informações sobre a página (sejam palavras-chave, autor, descrição do site, etc.), que podem ser utilizadas pelos buscadores. Você também pode definir o idioma e a codificação em que a página foi escrita.</a:t>
            </a:r>
          </a:p>
        </p:txBody>
      </p:sp>
      <p:sp>
        <p:nvSpPr>
          <p:cNvPr id="848" name="Google Shape;848;p222"/>
          <p:cNvSpPr/>
          <p:nvPr/>
        </p:nvSpPr>
        <p:spPr>
          <a:xfrm>
            <a:off x="6652260" y="1858645"/>
            <a:ext cx="4958715" cy="410146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rmAutofit fontScale="80000"/>
          </a:bodyPr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&lt;head&gt;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é a parte privada do documento, que é utilizada como um espaço de comunicação entre o site e o navegador.</a:t>
            </a: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Esta tag envolve outras importantes como &lt;title&gt;, as tags &lt;meta&gt; e aquelas relacionadas à importação de documentos CSS e JS.</a:t>
            </a: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DM Sans"/>
            </a:endParaRP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&lt;body&gt;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inclui o conteúdo propriamente dito do site.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tags: Grupo Geral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36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944880" y="1588770"/>
            <a:ext cx="10010775" cy="452310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Autofit/>
          </a:bodyPr>
          <a:lstStyle/>
          <a:p>
            <a:pPr lvl="0" indent="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Todas as tags que vão dentro de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&lt;body&gt;&lt;/body&gt;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 são divididas em dois grupos:</a:t>
            </a:r>
          </a:p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Elementos de bloco são aqueles que, sem serem modificados pelo CSS, ocupam 100% de largura do container e são exibidos um abaixo do outro. </a:t>
            </a:r>
          </a:p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Elementos da linha apenas ocupam a largura que o conteúdo indica e são exibidos lado a lado.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tags: Containers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37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944880" y="1588770"/>
            <a:ext cx="10010775" cy="452310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Autofit/>
          </a:bodyPr>
          <a:lstStyle/>
          <a:p>
            <a:pPr lvl="0" indent="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Temos uma maneira de organizar melhor nosso html. </a:t>
            </a:r>
          </a:p>
          <a:p>
            <a:pPr lvl="0" indent="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Para isso, devemos pensar que nosso conteúdo (textos e imagens) deve estar contido em um container. </a:t>
            </a:r>
          </a:p>
          <a:p>
            <a:pPr lvl="0" indent="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É por isso que temos o container por excelência que é o div e seu irmão, o span.</a:t>
            </a:r>
          </a:p>
          <a:p>
            <a:pPr lvl="0" indent="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O div é um container em bloco, enquanto que o span é um container em linha muito útil para trabalhar com textos.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tags: Containers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38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944880" y="1588770"/>
            <a:ext cx="6571615" cy="481393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Autofit/>
          </a:bodyPr>
          <a:lstStyle/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No exemplo, é possível ver o uso de comentários e o uso de um container div para trabalhar o conteúdo h2.</a:t>
            </a:r>
          </a:p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&lt;h1&gt; a &lt;h6&gt; de bloco: um cabeçalho (ou heading) é, semanticamente falando, o texto que encabeça ou intitula o conteúdo que se segue. Pode ser um artigo, um texto ou uma seção do documento que estamos vendo. </a:t>
            </a:r>
          </a:p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Existem 6 níveis: do &lt;h1&gt;&lt;/h1&gt; ao &lt;h6&gt;&lt;/h6&gt;</a:t>
            </a:r>
          </a:p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Essa hierarquia deve ser respeitada em todos os documentos HTML que fazem parte do site. </a:t>
            </a:r>
          </a:p>
        </p:txBody>
      </p:sp>
      <p:graphicFrame>
        <p:nvGraphicFramePr>
          <p:cNvPr id="645" name="Google Shape;645;p169"/>
          <p:cNvGraphicFramePr/>
          <p:nvPr/>
        </p:nvGraphicFramePr>
        <p:xfrm>
          <a:off x="8247380" y="1874520"/>
          <a:ext cx="3274060" cy="1990725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327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2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6272A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&lt;!-- abertura container --&gt;</a:t>
                      </a:r>
                      <a:endParaRPr>
                        <a:solidFill>
                          <a:srgbClr val="6272A4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div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    &lt;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h2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 Olá mundo! &lt;/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h2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&lt;/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div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6272A4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&lt;!-- fechamento container --&gt;</a:t>
                      </a:r>
                      <a:endParaRPr>
                        <a:solidFill>
                          <a:srgbClr val="D9D9D9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6" name="Google Shape;646;p169"/>
          <p:cNvGraphicFramePr/>
          <p:nvPr/>
        </p:nvGraphicFramePr>
        <p:xfrm>
          <a:off x="8247380" y="4366260"/>
          <a:ext cx="3274060" cy="872490"/>
        </p:xfrm>
        <a:graphic>
          <a:graphicData uri="http://schemas.openxmlformats.org/drawingml/2006/table">
            <a:tbl>
              <a:tblPr>
                <a:noFill/>
                <a:tableStyleId>{11689334-E3D8-455D-AC6A-B6AB0B7C6657}</a:tableStyleId>
              </a:tblPr>
              <a:tblGrid>
                <a:gridCol w="327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h1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&gt;Elemento de bloco&lt;/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h1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>
                        <a:solidFill>
                          <a:srgbClr val="F8F8F2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  <a:p>
                      <a:pPr marL="0" lvl="0" indent="0" algn="l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&lt;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h2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&gt;Elemento de bloco&lt;/</a:t>
                      </a:r>
                      <a:r>
                        <a:rPr lang="pt-BR">
                          <a:solidFill>
                            <a:srgbClr val="FF79C6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h2</a:t>
                      </a:r>
                      <a:r>
                        <a:rPr lang="pt-BR">
                          <a:solidFill>
                            <a:srgbClr val="F8F8F2"/>
                          </a:solidFill>
                          <a:latin typeface="Arial" panose="020B0604020202020204" pitchFamily="34" charset="0"/>
                          <a:ea typeface="Didact Gothic" panose="00000500000000000000"/>
                          <a:cs typeface="Arial" panose="020B0604020202020204" pitchFamily="34" charset="0"/>
                          <a:sym typeface="Didact Gothic" panose="00000500000000000000"/>
                        </a:rPr>
                        <a:t>&gt;</a:t>
                      </a:r>
                      <a:endParaRPr>
                        <a:solidFill>
                          <a:srgbClr val="D9D9D9"/>
                        </a:solidFill>
                        <a:latin typeface="Arial" panose="020B0604020202020204" pitchFamily="34" charset="0"/>
                        <a:ea typeface="Didact Gothic" panose="00000500000000000000"/>
                        <a:cs typeface="Arial" panose="020B0604020202020204" pitchFamily="34" charset="0"/>
                        <a:sym typeface="Didact Gothic" panose="00000500000000000000"/>
                      </a:endParaRP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480560" y="387985"/>
            <a:ext cx="6629400" cy="986155"/>
          </a:xfrm>
        </p:spPr>
        <p:txBody>
          <a:bodyPr/>
          <a:lstStyle/>
          <a:p>
            <a:r>
              <a:rPr lang="pt-BR" dirty="0"/>
              <a:t>Para praticar!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39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4586605" y="1374140"/>
            <a:ext cx="7154545" cy="481393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Autofit/>
          </a:bodyPr>
          <a:lstStyle/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Usando as tags de &lt;h1&gt; até &lt;h6&gt;, replique dentro do &lt;body&gt; do arquivo index.html as informações conforme a organização ao lado dos seres vivos.</a:t>
            </a:r>
          </a:p>
          <a:p>
            <a:pPr lvl="0" indent="0" algn="just">
              <a:lnSpc>
                <a:spcPct val="14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Salve, abra o arquivo no browser de sua preferência e veja o resultado.</a:t>
            </a:r>
          </a:p>
        </p:txBody>
      </p:sp>
      <p:pic>
        <p:nvPicPr>
          <p:cNvPr id="654" name="Google Shape;654;p170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70000" y="127000"/>
            <a:ext cx="2525395" cy="667956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 Internet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566545"/>
            <a:ext cx="6781800" cy="4976495"/>
          </a:xfrm>
        </p:spPr>
        <p:txBody>
          <a:bodyPr>
            <a:normAutofit fontScale="90000" lnSpcReduction="10000"/>
          </a:bodyPr>
          <a:lstStyle/>
          <a:p>
            <a:pPr>
              <a:lnSpc>
                <a:spcPct val="100000"/>
              </a:lnSpc>
            </a:pPr>
            <a:r>
              <a:rPr lang="pt-BR" sz="2400" dirty="0"/>
              <a:t>A internet foi criada em 1969, nos Estados Unidos. Chamada de Arpanet;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O mundo vivia o auge da Guerra Fria. Por quase duas décadas, apenas os meios acadêmico e científico tiveram acesso à rede. Em 1987, pela primeira vez foi liberado seu uso comercial nos EUA.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Em 1992 o Laboratório Europeu de Física de Partículas (Cern) inventou a World Wide Web.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Foi criado também duas ferramentas indispensáveis para a Internet: o código HTML e o protocolo HTTP.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No Brasil a Internet teve início efetivo no Brasil em 1991. A exploração comercial foi liberada em 1995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4</a:t>
            </a:fld>
            <a:endParaRPr lang="pt-BR" dirty="0"/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29688" y="1034279"/>
            <a:ext cx="4217238" cy="151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29712" y="2748703"/>
            <a:ext cx="3624099" cy="190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29712" y="4347123"/>
            <a:ext cx="3624100" cy="235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Como a web funciona: https://developer.mozilla.org/pt-BR/docs/Learn/Getting_started_with_the_web/How_the_Web_works </a:t>
            </a:r>
          </a:p>
          <a:p>
            <a:endParaRPr lang="pt-BR"/>
          </a:p>
          <a:p>
            <a:r>
              <a:rPr lang="pt-BR"/>
              <a:t>Compilador online para aprender e praticar de qualquer lugar: https://www.programiz.com/html/online-compiler/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40</a:t>
            </a:fld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</a:t>
            </a:r>
            <a:r>
              <a:rPr lang="pt-BR">
                <a:effectLst/>
                <a:latin typeface="Arial" panose="020B0604020202020204" pitchFamily="34" charset="0"/>
              </a:rPr>
              <a:t>© 2025</a:t>
            </a:r>
            <a:br>
              <a:rPr lang="pt-BR" dirty="0">
                <a:effectLst/>
                <a:latin typeface="Arial" panose="020B0604020202020204" pitchFamily="34" charset="0"/>
              </a:rPr>
            </a:br>
            <a:r>
              <a:rPr lang="pt-BR" dirty="0"/>
              <a:t>Prof. Lucas Silva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t>41</a:t>
            </a:fld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5</a:t>
            </a:fld>
            <a:endParaRPr lang="pt-BR" dirty="0"/>
          </a:p>
        </p:txBody>
      </p:sp>
      <p:pic>
        <p:nvPicPr>
          <p:cNvPr id="422" name="Google Shape;422;p24"/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1548765"/>
            <a:ext cx="11082020" cy="465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Conceitos Básicos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6</a:t>
            </a:fld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desenvolvimento?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68350" y="1566545"/>
            <a:ext cx="6781800" cy="4976495"/>
          </a:xfrm>
        </p:spPr>
        <p:txBody>
          <a:bodyPr>
            <a:normAutofit lnSpcReduction="20000"/>
          </a:bodyPr>
          <a:lstStyle/>
          <a:p>
            <a:pPr>
              <a:lnSpc>
                <a:spcPct val="110000"/>
              </a:lnSpc>
            </a:pPr>
            <a:r>
              <a:rPr lang="pt-BR" sz="2400" dirty="0"/>
              <a:t>Desenvolvimento ou programação é o processo de criação de um conjunto de instruções que dizem ao computador como realizar uma tarefa. </a:t>
            </a:r>
          </a:p>
          <a:p>
            <a:pPr>
              <a:lnSpc>
                <a:spcPct val="110000"/>
              </a:lnSpc>
            </a:pPr>
            <a:endParaRPr lang="pt-BR" sz="2400" dirty="0"/>
          </a:p>
          <a:p>
            <a:pPr>
              <a:lnSpc>
                <a:spcPct val="110000"/>
              </a:lnSpc>
            </a:pPr>
            <a:r>
              <a:rPr lang="pt-BR" sz="2400" dirty="0"/>
              <a:t>Essas instruções podem ser feitas usando uma variedade de "idiomas" do computador, tais como HTML, SQL, JavaScript, Python, C++, etc...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7</a:t>
            </a:fld>
            <a:endParaRPr lang="pt-BR" dirty="0"/>
          </a:p>
        </p:txBody>
      </p:sp>
      <p:pic>
        <p:nvPicPr>
          <p:cNvPr id="838" name="Google Shape;838;p221"/>
          <p:cNvPicPr preferRelativeResize="0"/>
          <p:nvPr/>
        </p:nvPicPr>
        <p:blipFill rotWithShape="1">
          <a:blip r:embed="rId2"/>
          <a:srcRect t="3060" b="3051"/>
          <a:stretch>
            <a:fillRect/>
          </a:stretch>
        </p:blipFill>
        <p:spPr>
          <a:xfrm>
            <a:off x="7620000" y="1285875"/>
            <a:ext cx="3794125" cy="534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FRONT-END X BACK-END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8</a:t>
            </a:fld>
            <a:endParaRPr lang="pt-BR" dirty="0"/>
          </a:p>
        </p:txBody>
      </p:sp>
      <p:sp>
        <p:nvSpPr>
          <p:cNvPr id="847" name="Google Shape;847;p222"/>
          <p:cNvSpPr/>
          <p:nvPr/>
        </p:nvSpPr>
        <p:spPr>
          <a:xfrm>
            <a:off x="838200" y="1852295"/>
            <a:ext cx="5368290" cy="348678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rmAutofit fontScale="90000" lnSpcReduction="10000"/>
          </a:bodyPr>
          <a:lstStyle/>
          <a:p>
            <a:pPr marL="228600" lvl="0" indent="-228600" algn="just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O Front-End é tudo que envolve a parte visível de um site ou aplicação, com a qual os usuários podem interagir. Essa interface é desenvolvida a partir de linguagens como HTML, CSS e JavaScript — que são as linguagens de base do desenvolvimento web.</a:t>
            </a:r>
          </a:p>
        </p:txBody>
      </p:sp>
      <p:sp>
        <p:nvSpPr>
          <p:cNvPr id="848" name="Google Shape;848;p222"/>
          <p:cNvSpPr/>
          <p:nvPr/>
        </p:nvSpPr>
        <p:spPr>
          <a:xfrm>
            <a:off x="6652260" y="1858645"/>
            <a:ext cx="4958715" cy="4101465"/>
          </a:xfrm>
          <a:prstGeom prst="rect">
            <a:avLst/>
          </a:prstGeom>
        </p:spPr>
        <p:txBody>
          <a:bodyPr spcFirstLastPara="0" vert="horz" wrap="square" lIns="91440" tIns="45720" rIns="91440" bIns="45720" rtlCol="0" anchor="t" anchorCtr="0">
            <a:normAutofit fontScale="90000"/>
          </a:bodyPr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M Sans"/>
              </a:rPr>
              <a:t>Já o Back-End fica responsável pelos bastidores de uma aplicação, ou seja, os códigos que permitem a parte visual funcionar corretamente. Ele faz a ponte entre a captura e armazenamento de dados e envia para exibição no navegador, de acordo com as regras de negócio em questão.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55040" y="2664225"/>
            <a:ext cx="10515600" cy="985838"/>
          </a:xfrm>
        </p:spPr>
        <p:txBody>
          <a:bodyPr>
            <a:noAutofit/>
          </a:bodyPr>
          <a:lstStyle/>
          <a:p>
            <a:r>
              <a:rPr lang="pt-BR" sz="4800" dirty="0"/>
              <a:t>O que é o</a:t>
            </a:r>
            <a:br>
              <a:rPr lang="pt-BR" sz="4800" dirty="0"/>
            </a:br>
            <a:r>
              <a:rPr lang="pt-BR" sz="4800" dirty="0"/>
              <a:t>desenvolvimento web?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t>9</a:t>
            </a:fld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</Words>
  <Application>Microsoft Office PowerPoint</Application>
  <PresentationFormat>Widescreen</PresentationFormat>
  <Paragraphs>227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Calibri</vt:lpstr>
      <vt:lpstr>DM Sans</vt:lpstr>
      <vt:lpstr>Helvetica Neue</vt:lpstr>
      <vt:lpstr>Helvetica Neue Light</vt:lpstr>
      <vt:lpstr>Personalizar design</vt:lpstr>
      <vt:lpstr>Apresentação do PowerPoint</vt:lpstr>
      <vt:lpstr>Engenharia de Software</vt:lpstr>
      <vt:lpstr>1. Histórico da Internet</vt:lpstr>
      <vt:lpstr>Histórico da Internet</vt:lpstr>
      <vt:lpstr>Funcionamento</vt:lpstr>
      <vt:lpstr>2. Conceitos Básicos</vt:lpstr>
      <vt:lpstr>O que é o desenvolvimento?</vt:lpstr>
      <vt:lpstr>FRONT-END X BACK-END</vt:lpstr>
      <vt:lpstr>O que é o desenvolvimento web?</vt:lpstr>
      <vt:lpstr>Apresentação do PowerPoint</vt:lpstr>
      <vt:lpstr>3. Linguagens para o desenvolvimento web</vt:lpstr>
      <vt:lpstr>Linguagens para o desenvolvimento web</vt:lpstr>
      <vt:lpstr>HTML</vt:lpstr>
      <vt:lpstr>Apresentação do PowerPoint</vt:lpstr>
      <vt:lpstr>CSS</vt:lpstr>
      <vt:lpstr>Apresentação do PowerPoint</vt:lpstr>
      <vt:lpstr>JavaScript</vt:lpstr>
      <vt:lpstr>Apresentação do PowerPoint</vt:lpstr>
      <vt:lpstr>4. Ferramentas a serem utilizadas</vt:lpstr>
      <vt:lpstr>Navegadores</vt:lpstr>
      <vt:lpstr>Editores de Texto</vt:lpstr>
      <vt:lpstr>Controle de Versão</vt:lpstr>
      <vt:lpstr>5. Primeiros passos com HTML</vt:lpstr>
      <vt:lpstr>Convenção de Arquivos</vt:lpstr>
      <vt:lpstr>Documento pré-determinado</vt:lpstr>
      <vt:lpstr>Tags HTML</vt:lpstr>
      <vt:lpstr>Atributos das tags</vt:lpstr>
      <vt:lpstr>Agrupar tags</vt:lpstr>
      <vt:lpstr>Sintaxe do Código</vt:lpstr>
      <vt:lpstr>Fechamento de tags</vt:lpstr>
      <vt:lpstr>Fechamento de tags</vt:lpstr>
      <vt:lpstr>Tags com auto fechamento no HTML 5</vt:lpstr>
      <vt:lpstr>Doctype</vt:lpstr>
      <vt:lpstr>Estrutura Básica</vt:lpstr>
      <vt:lpstr>Estrutura Básica - &lt;head&gt;</vt:lpstr>
      <vt:lpstr>Tipos de tags: Grupo Geral</vt:lpstr>
      <vt:lpstr>Tipos de tags: Containers</vt:lpstr>
      <vt:lpstr>Tipos de tags: Containers</vt:lpstr>
      <vt:lpstr>Para praticar!</vt:lpstr>
      <vt:lpstr>Referências:</vt:lpstr>
      <vt:lpstr>Copyright © 2025 Prof. Lucas Silva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Allen Fernando Oberleitner Lima</dc:creator>
  <cp:lastModifiedBy>Lucas Silva</cp:lastModifiedBy>
  <cp:revision>102</cp:revision>
  <dcterms:created xsi:type="dcterms:W3CDTF">2022-12-26T16:03:00Z</dcterms:created>
  <dcterms:modified xsi:type="dcterms:W3CDTF">2025-03-05T20:11:13Z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B96E02AB6EE14174B6F4E9A4A472FBCF_12</vt:lpwstr>
  </property>
  <property fmtid="{D5CDD505-2E9C-101B-9397-08002B2CF9AE}" pid="3" name="KSOProductBuildVer">
    <vt:lpwstr>1046-12.2.0.13489</vt:lpwstr>
  </property>
</Properties>
</file>